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8" r:id="rId1"/>
  </p:sldMasterIdLst>
  <p:notesMasterIdLst>
    <p:notesMasterId r:id="rId36"/>
  </p:notesMasterIdLst>
  <p:sldIdLst>
    <p:sldId id="290" r:id="rId2"/>
    <p:sldId id="292" r:id="rId3"/>
    <p:sldId id="409" r:id="rId4"/>
    <p:sldId id="415" r:id="rId5"/>
    <p:sldId id="426" r:id="rId6"/>
    <p:sldId id="427" r:id="rId7"/>
    <p:sldId id="293" r:id="rId8"/>
    <p:sldId id="295" r:id="rId9"/>
    <p:sldId id="317" r:id="rId10"/>
    <p:sldId id="319" r:id="rId11"/>
    <p:sldId id="300" r:id="rId12"/>
    <p:sldId id="262" r:id="rId13"/>
    <p:sldId id="260" r:id="rId14"/>
    <p:sldId id="304" r:id="rId15"/>
    <p:sldId id="264" r:id="rId16"/>
    <p:sldId id="301" r:id="rId17"/>
    <p:sldId id="302" r:id="rId18"/>
    <p:sldId id="265" r:id="rId19"/>
    <p:sldId id="305" r:id="rId20"/>
    <p:sldId id="306" r:id="rId21"/>
    <p:sldId id="268" r:id="rId22"/>
    <p:sldId id="309" r:id="rId23"/>
    <p:sldId id="298" r:id="rId24"/>
    <p:sldId id="310" r:id="rId25"/>
    <p:sldId id="291" r:id="rId26"/>
    <p:sldId id="316" r:id="rId27"/>
    <p:sldId id="320" r:id="rId28"/>
    <p:sldId id="311" r:id="rId29"/>
    <p:sldId id="308" r:id="rId30"/>
    <p:sldId id="299" r:id="rId31"/>
    <p:sldId id="314" r:id="rId32"/>
    <p:sldId id="303" r:id="rId33"/>
    <p:sldId id="307" r:id="rId34"/>
    <p:sldId id="312" r:id="rId35"/>
  </p:sldIdLst>
  <p:sldSz cx="12192000" cy="6858000"/>
  <p:notesSz cx="6997700" cy="9194800"/>
  <p:embeddedFontLst>
    <p:embeddedFont>
      <p:font typeface="Courier" panose="02070309020205020404" pitchFamily="49" charset="0"/>
      <p:regular r:id="rId37"/>
      <p:bold r:id="rId38"/>
      <p:italic r:id="rId39"/>
      <p:boldItalic r:id="rId40"/>
    </p:embeddedFont>
    <p:embeddedFont>
      <p:font typeface="FreightMicro Pro Book" panose="02000603020000020004" pitchFamily="2" charset="0"/>
      <p:regular r:id="rId41"/>
      <p:italic r:id="rId42"/>
    </p:embeddedFont>
    <p:embeddedFont>
      <p:font typeface="FreightMicro Pro Light" panose="020F0502020204030204" pitchFamily="34" charset="0"/>
      <p:regular r:id="rId43"/>
      <p:bold r:id="rId44"/>
      <p:italic r:id="rId45"/>
      <p:boldItalic r:id="rId46"/>
    </p:embeddedFont>
    <p:embeddedFont>
      <p:font typeface="FreightMicro Pro Medium" panose="020F0502020204030204" pitchFamily="34" charset="0"/>
      <p:regular r:id="rId47"/>
      <p:bold r:id="rId48"/>
      <p:italic r:id="rId49"/>
      <p:boldItalic r:id="rId50"/>
    </p:embeddedFont>
    <p:embeddedFont>
      <p:font typeface="FreightSans Pro Medium" panose="02000606030000020004" pitchFamily="2" charset="0"/>
      <p:regular r:id="rId51"/>
      <p:italic r:id="rId52"/>
    </p:embeddedFont>
    <p:embeddedFont>
      <p:font typeface="Open Sans ExtraBold" pitchFamily="2" charset="0"/>
      <p:bold r:id="rId53"/>
      <p:italic r:id="rId54"/>
      <p:boldItalic r:id="rId55"/>
    </p:embeddedFont>
    <p:embeddedFont>
      <p:font typeface="Open Sans Light" pitchFamily="2" charset="0"/>
      <p:regular r:id="rId56"/>
      <p:italic r:id="rId57"/>
    </p:embeddedFont>
    <p:embeddedFont>
      <p:font typeface="Source Code Pro" panose="020B0309030403020204" pitchFamily="34" charset="0"/>
      <p:regular r:id="rId58"/>
      <p:bold r:id="rId59"/>
      <p:italic r:id="rId60"/>
      <p:boldItalic r:id="rId61"/>
    </p:embeddedFont>
    <p:embeddedFont>
      <p:font typeface="Source Code Pro Medium" panose="020B0309030403020204" pitchFamily="34" charset="0"/>
      <p:regular r:id="rId62"/>
      <p: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8"/>
    <p:restoredTop sz="94966"/>
  </p:normalViewPr>
  <p:slideViewPr>
    <p:cSldViewPr snapToGrid="0">
      <p:cViewPr varScale="1">
        <p:scale>
          <a:sx n="121" d="100"/>
          <a:sy n="121" d="100"/>
        </p:scale>
        <p:origin x="3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FreightSans Pro Medium" panose="02000606030000020004" pitchFamily="2" charset="0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FreightSans Pro Medium" panose="02000606030000020004" pitchFamily="2" charset="0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FreightSans Pro Medium" panose="02000606030000020004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472244"/>
      </p:ext>
    </p:extLst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FreightSans Pro Medium" panose="02000606030000020004" pitchFamily="2" charset="0"/>
        <a:ea typeface="FreightSans Pro Medium" panose="02000606030000020004" pitchFamily="2" charset="0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8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29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80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6198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461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983041" y="8763121"/>
            <a:ext cx="3038040" cy="409320"/>
          </a:xfrm>
          <a:prstGeom prst="rect">
            <a:avLst/>
          </a:prstGeom>
          <a:noFill/>
          <a:ln>
            <a:noFill/>
          </a:ln>
        </p:spPr>
        <p:txBody>
          <a:bodyPr lIns="17280" tIns="0" rIns="17280" bIns="0" anchor="b"/>
          <a:lstStyle/>
          <a:p>
            <a:pPr>
              <a:lnSpc>
                <a:spcPct val="100000"/>
              </a:lnSpc>
            </a:pPr>
            <a:fld id="{0DFD83B9-9663-45A3-A75D-FB9D87875DE1}" type="slidenum"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3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933480" y="4367160"/>
            <a:ext cx="5130360" cy="4136760"/>
          </a:xfrm>
          <a:prstGeom prst="rect">
            <a:avLst/>
          </a:prstGeom>
        </p:spPr>
        <p:txBody>
          <a:bodyPr lIns="92880" rIns="9288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070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7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3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23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8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9919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5678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22237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90431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8286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34281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r>
              <a:rPr lang="en-US" sz="788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5392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69061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88001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3177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988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163834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812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5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2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3944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0055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6928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5031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8451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113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4515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390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s%20%3D%20%5B2,%203%5D%0At%20%3D%20%5B5,%206%5D%0As.extend%28t%29%0At%20%3D%200&amp;cumulative=true&amp;curInstr=0&amp;mode=display&amp;origin=composingprograms.js&amp;py=3&amp;rawInputLstJSON=%5B%5D" TargetMode="External"/><Relationship Id="rId2" Type="http://schemas.openxmlformats.org/officeDocument/2006/relationships/hyperlink" Target="http://pythontutor.com/composingprograms.html#code=s%20%3D%20%5B2,%203%5D%0At%20%3D%20%5B5,%206%5D%0As.append%284%29%0As.append%28t%29%0At%20%3D%200&amp;cumulative=true&amp;curInstr=5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s%20%3D%20%5B2,%203%5D%0At%20%3D%20%5B5,%206%5D%0At%20%3D%20s.pop%28%29&amp;cumulative=true&amp;curInstr=0&amp;mode=display&amp;origin=composingprograms.js&amp;py=3&amp;rawInputLstJSON=%5B%5D" TargetMode="External"/><Relationship Id="rId2" Type="http://schemas.openxmlformats.org/officeDocument/2006/relationships/hyperlink" Target="https://stackoverflow.com/questions/2347265/why-does-behave-unexpectedly-on-list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ythontutor.com/composingprograms.html#code=s%20%3D%20%5B6,%202,%204,%208,%204%5D%0As.remove%284%29&amp;cumulative=true&amp;curInstr=0&amp;mode=display&amp;origin=composingprograms.js&amp;py=3&amp;rawInputLstJSON=%5B%5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visualize.html%23code=x%20=%202%0Ay%20=%203%0Aprint(x+y)%0Ax%20=%204%0Aprint(x+y)&amp;cumulative=false&amp;curInstr=5&amp;heapPrimitives=nevernest&amp;mode=display&amp;origin=opt-frontend.js&amp;py=3&amp;rawInputLstJSON=%5B%5D&amp;textReferences=fal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pythontutor.com/visualize.html%23code=x%20=%20%5B1,%202,%203%5D%0Ay%20=%20x%0Aprint(y)%0Ax%5B1%5D%20=%2011%0Aprint(y)&amp;cumulative=false&amp;curInstr=5&amp;heapPrimitives=nevernest&amp;mode=display&amp;origin=opt-frontend.js&amp;py=3&amp;rawInputLstJSON=%5B%5D&amp;textReferences=false" TargetMode="Externa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omposingprograms.html#code=t%20%3D%20%281,%20%5B2,%203%5D%29%0At%5B1%5D%5B0%5D%20%3D%2099%0At%5B1%5D%5B1%5D%20%3D%20%22Problems%22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omposingprograms.html#code=list1%20%3D%20%5B1,2,3%5D%0Alist2%20%3D%20%5B1,2,3%5D%0A%0Aidentical%20%3D%20list1%20is%20list2%0Aare_equal%20%3D%20list1%20%3D%3D%20list2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my_list%20%3D%20%5B%5D%0Adef%20add_to_list%28lst%29%3A%0A%20%20%20%20lst.append%28'more!'%29%0A%20%20%20%20%23%20Be%20very%20careful%20about%20this!%0A%20%20%20%20return%20lst%0A%20%20%20%20%0Adef%20new_list%28lst%29%3A%0A%20%20%20%20lst%20%3D%20%5B%5D%0A%20%20%20%20lst.append%28'new!,%20oops!'%29%0A%20%20%20%20return%20lst%0A%20%20%20%20%0Aprint%28my_list%29%0Aadd_to_list%28my_list%29%0Aprint%28my_list%29%0Aadd_to_list%28my_list%29%0Anew_list%28my_list%29%0Aprint%28my_list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def%20add_data_to_thing%28thing,%20data%29%3A%0A%20%20%20%20print%28f%22%2B%3D,%20Before%3A%20%7Bthing%7D%22%29%0A%20%20%20%20thing%20%2B%3D%20data%0A%20%20%20%20print%28f%22%2B%3D,%20After%3A%20%7Bthing%7D%22%29%0A%20%20%20%20return%20thing%0A%0Adef%20new_thing_with_data%28thing,%20data%29%3A%0A%20%20%20%20print%28f%22%3D,%20Before%3A%20%7Bthing%7D%22%29%0A%20%20%20%20thing%20%3D%20thing%20%2B%20data%0A%20%20%20%20print%28f%22%3D,%20After%3A%20%7Bthing%7D%22%29%0A%20%20%20%20return%20thing%0A%0Amy_list%20%3D%20%5B1,%202,%203%5D%0Aadd_data_to_thing%28my_list,%20%5B%204%5D%20%29%0A%0Alist_2%20%3D%20%5B10,%209,%208%5D%0Anew_thing_with_data%28list_2,%20%5B%207%20%5D%29%0A%23%20Note%20the%20assignment%20here!%0Alist_2%20%3D%20new_thing_with_data%28list_2,%20%5B%207%20%5D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def%20make_counter%28%29%3A%0A%20%20%20%20counter%20%3D%20%5B0%5D%0A%20%20%20%20def%20count_up%28%29%3A%0A%20%20%20%20%20%20%20%20%20%20%20%20counter%5B0%5D%20%2B%3D%201%0A%20%20%20%20%20%20%20%20%20%20%20%20return%20counter%0A%20%20%20%20return%20count_up%0A%20%20%20%20%0Ac%20%3D%20make_counter%28%29%0Aprint%28c%29%0Ac%28%29%0Ac%28%29%0Ac%28%29&amp;cumulative=true&amp;mode=edit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composingprograms.html#code=def%20make_withdraw_account%28initial%29%3A%0A%20%20%20%20balance%20%3D%20%5Binitial%5D%0A%20%20%20%20%0A%20%20%20%20def%20withdraw%28amount%29%3A%0A%20%20%20%20%20%20%20%20if%20balance%5B0%5D%20-%20amount%20%3C%200%3A%0A%20%20%20%20%20%20%20%20%20%20%20%20return%20'Insufficient%20funds'%0A%20%20%20%20%20%20%20%20balance%5B0%5D%20-%3D%20amount%0A%20%20%20%20%20%20%20%20return%20balance%5B0%5D%0A%20%20%20%20%0A%20%20%20%20return%20withdraw%0A%20%20%20%20%0Awithdraw%20%3D%20make_withdraw_account%28100%29%0Awithdraw%2825%29%0Awithdraw%2825%29&amp;cumulative=true&amp;curInstr=19&amp;mode=display&amp;origin=composingprograms.js&amp;py=3&amp;rawInputLstJSON=%5B%5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composingprograms.html#code=def%20make_withdraw_account%28initial%29%3A%0A%20%20%20%20balance%20%3D%20%5Binitial%5D%0A%20%20%20%20%0A%20%20%20%20def%20withdraw%28amount%29%3A%0A%20%20%20%20%20%20%20%20if%20balance%5B0%5D%20-%20amount%20%3C%200%3A%0A%20%20%20%20%20%20%20%20%20%20%20%20return%20'Insufficient%20funds'%0A%20%20%20%20%20%20%20%20balance%5B0%5D%20-%3D%20amount%0A%20%20%20%20%20%20%20%20return%20balance%5B0%5D%0A%20%20%20%20%0A%20%20%20%20return%20withdraw%0A%20%20%20%20%0Awithdraw%20%3D%20make_withdraw_account%28100%29%0Awithdraw%2825%29%0Awithdraw%2825%29&amp;cumulative=true&amp;curInstr=19&amp;mode=display&amp;origin=composingprograms.js&amp;py=3&amp;rawInputLstJSON=%5B%5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Lecture: </a:t>
            </a:r>
            <a:br>
              <a:rPr lang="en-US" dirty="0"/>
            </a:br>
            <a:r>
              <a:rPr lang="en-US" dirty="0"/>
              <a:t>Dictionaries and</a:t>
            </a:r>
            <a:br>
              <a:rPr lang="en-US" dirty="0"/>
            </a:br>
            <a:r>
              <a:rPr lang="en-US" dirty="0"/>
              <a:t>Mutable Data</a:t>
            </a:r>
          </a:p>
        </p:txBody>
      </p:sp>
    </p:spTree>
    <p:extLst>
      <p:ext uri="{BB962C8B-B14F-4D97-AF65-F5344CB8AC3E}">
        <p14:creationId xmlns:p14="http://schemas.microsoft.com/office/powerpoint/2010/main" val="25444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CFD4-D2AE-E8AF-3E61-00C468BC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7698D-41C4-043B-D5EB-6DBE59002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 is a bundle of data and behavior.</a:t>
            </a:r>
          </a:p>
          <a:p>
            <a:r>
              <a:rPr lang="en-US" sz="2400" dirty="0"/>
              <a:t>A type of object is called a </a:t>
            </a:r>
            <a:r>
              <a:rPr lang="en-US" sz="2400" b="1" dirty="0"/>
              <a:t>class</a:t>
            </a:r>
            <a:r>
              <a:rPr lang="en-US" sz="2400" dirty="0"/>
              <a:t>.</a:t>
            </a:r>
          </a:p>
          <a:p>
            <a:r>
              <a:rPr lang="en-US" sz="2400" dirty="0"/>
              <a:t>Every value in Python is an object.</a:t>
            </a:r>
          </a:p>
          <a:p>
            <a:pPr lvl="1"/>
            <a:r>
              <a:rPr lang="en-US" sz="2400" dirty="0"/>
              <a:t> string, list, int, tuple, et</a:t>
            </a:r>
          </a:p>
          <a:p>
            <a:r>
              <a:rPr lang="en-US" sz="2400" dirty="0"/>
              <a:t>All objects have attributes</a:t>
            </a:r>
          </a:p>
          <a:p>
            <a:r>
              <a:rPr lang="en-US" sz="2400" dirty="0"/>
              <a:t>Objects often have associated methods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err="1"/>
              <a:t>lst.append</a:t>
            </a:r>
            <a:r>
              <a:rPr lang="en-US" sz="2400" dirty="0"/>
              <a:t>(), </a:t>
            </a:r>
            <a:r>
              <a:rPr lang="en-US" sz="2400" dirty="0" err="1"/>
              <a:t>lst.extend</a:t>
            </a:r>
            <a:r>
              <a:rPr lang="en-US" sz="2400" dirty="0"/>
              <a:t>(),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b="1" dirty="0">
                <a:sym typeface="Arial"/>
              </a:rPr>
              <a:t>Objects have a value (or values)</a:t>
            </a:r>
            <a:endParaRPr lang="en-US" sz="2400" b="1" dirty="0"/>
          </a:p>
          <a:p>
            <a:pPr lvl="1"/>
            <a:r>
              <a:rPr lang="en-US" sz="2400" dirty="0">
                <a:sym typeface="Arial"/>
              </a:rPr>
              <a:t> Mutable: We can change the object after it has been created</a:t>
            </a:r>
          </a:p>
          <a:p>
            <a:pPr lvl="1"/>
            <a:r>
              <a:rPr lang="en-US" sz="2400" dirty="0">
                <a:sym typeface="Arial"/>
              </a:rPr>
              <a:t> Immutable: We cannot change the object.</a:t>
            </a:r>
          </a:p>
          <a:p>
            <a:r>
              <a:rPr lang="en-US" sz="2400" dirty="0">
                <a:sym typeface="Arial"/>
              </a:rPr>
              <a:t>Objects have an </a:t>
            </a:r>
            <a:r>
              <a:rPr lang="en-US" sz="2400" i="1" dirty="0">
                <a:sym typeface="Arial"/>
              </a:rPr>
              <a:t>identity</a:t>
            </a:r>
            <a:r>
              <a:rPr lang="en-US" sz="2400" dirty="0">
                <a:sym typeface="Arial"/>
              </a:rPr>
              <a:t>, a reference to that object.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2E9D9-A900-98DB-0F9A-5B2B2C7E7B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2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2E53-10AA-0A4D-A20A-52DFC9BF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Object: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FC42-6B4D-A54A-8554-D53147D9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sz="2000" dirty="0">
                <a:latin typeface="Source Code Pro" panose="020B0509030403020204" pitchFamily="49" charset="77"/>
              </a:rPr>
              <a:t>course = </a:t>
            </a:r>
            <a:r>
              <a:rPr lang="en-US" sz="20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'CS88'</a:t>
            </a:r>
          </a:p>
          <a:p>
            <a:pPr algn="l" fontAlgn="base"/>
            <a:endParaRPr lang="en-US" sz="2000" b="0" i="0" u="none" strike="noStrike" dirty="0">
              <a:solidFill>
                <a:srgbClr val="0048AB"/>
              </a:solidFill>
            </a:endParaRP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What kind of object is it?</a:t>
            </a:r>
            <a:endParaRPr lang="en-US" sz="2000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sz="2000" dirty="0"/>
              <a:t> </a:t>
            </a:r>
            <a:r>
              <a:rPr lang="en-US" sz="2000" dirty="0">
                <a:latin typeface="Source Code Pro" panose="020B0509030403020204" pitchFamily="49" charset="77"/>
              </a:rPr>
              <a:t>type(course)</a:t>
            </a: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What data is inside it?</a:t>
            </a:r>
            <a:endParaRPr lang="en-US" sz="2000" b="1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course[</a:t>
            </a:r>
            <a:r>
              <a:rPr lang="en-US" sz="2000" dirty="0">
                <a:effectLst/>
                <a:latin typeface="Source Code Pro" panose="020B0509030403020204" pitchFamily="49" charset="77"/>
              </a:rPr>
              <a:t>0</a:t>
            </a:r>
            <a:r>
              <a:rPr lang="en-US" sz="2000" dirty="0">
                <a:latin typeface="Source Code Pro" panose="020B0509030403020204" pitchFamily="49" charset="77"/>
              </a:rPr>
              <a:t>]</a:t>
            </a: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course[</a:t>
            </a:r>
            <a:r>
              <a:rPr lang="en-US" sz="2000" dirty="0">
                <a:effectLst/>
                <a:latin typeface="Source Code Pro" panose="020B0509030403020204" pitchFamily="49" charset="77"/>
              </a:rPr>
              <a:t>2</a:t>
            </a:r>
            <a:r>
              <a:rPr lang="en-US" sz="2000" dirty="0">
                <a:latin typeface="Source Code Pro" panose="020B0509030403020204" pitchFamily="49" charset="77"/>
              </a:rPr>
              <a:t>:]</a:t>
            </a:r>
          </a:p>
          <a:p>
            <a:pPr algn="l" fontAlgn="base"/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What methods can we call?</a:t>
            </a:r>
            <a:endParaRPr lang="en-US" sz="2000" b="1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</a:t>
            </a:r>
            <a:r>
              <a:rPr lang="en-US" sz="2000" dirty="0" err="1">
                <a:latin typeface="Source Code Pro" panose="020B0509030403020204" pitchFamily="49" charset="77"/>
              </a:rPr>
              <a:t>course.upper</a:t>
            </a:r>
            <a:r>
              <a:rPr lang="en-US" sz="2000" dirty="0">
                <a:latin typeface="Source Code Pro" panose="020B0509030403020204" pitchFamily="49" charset="77"/>
              </a:rPr>
              <a:t>()</a:t>
            </a: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</a:t>
            </a:r>
            <a:r>
              <a:rPr lang="en-US" sz="2000" dirty="0" err="1">
                <a:latin typeface="Source Code Pro" panose="020B0509030403020204" pitchFamily="49" charset="77"/>
              </a:rPr>
              <a:t>course.lower</a:t>
            </a:r>
            <a:r>
              <a:rPr lang="en-US" sz="2000" dirty="0">
                <a:latin typeface="Source Code Pro" panose="020B0509030403020204" pitchFamily="49" charset="77"/>
              </a:rPr>
              <a:t>()</a:t>
            </a:r>
          </a:p>
          <a:p>
            <a:pPr marL="192876" lvl="1" indent="0">
              <a:buNone/>
            </a:pPr>
            <a:endParaRPr lang="en-US" sz="2000" dirty="0"/>
          </a:p>
          <a:p>
            <a:r>
              <a:rPr lang="en-US" sz="2000" dirty="0"/>
              <a:t>None of these methods modify our original string.</a:t>
            </a:r>
          </a:p>
        </p:txBody>
      </p:sp>
    </p:spTree>
    <p:extLst>
      <p:ext uri="{BB962C8B-B14F-4D97-AF65-F5344CB8AC3E}">
        <p14:creationId xmlns:p14="http://schemas.microsoft.com/office/powerpoint/2010/main" val="396359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Dictionaries are Mutable, too</a:t>
            </a:r>
            <a:endParaRPr lang="en-US" dirty="0"/>
          </a:p>
        </p:txBody>
      </p:sp>
      <p:sp>
        <p:nvSpPr>
          <p:cNvPr id="155" name="Google Shape;155;p18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ym typeface="Arial"/>
              </a:rPr>
              <a:t>Immutable – the value of the object cannot be changed</a:t>
            </a:r>
            <a:endParaRPr lang="en-US" sz="2400" dirty="0"/>
          </a:p>
          <a:p>
            <a:pPr lvl="1"/>
            <a:r>
              <a:rPr lang="en-US" sz="2400" dirty="0">
                <a:sym typeface="Arial"/>
              </a:rPr>
              <a:t>integers, floats, </a:t>
            </a:r>
            <a:r>
              <a:rPr lang="en-US" sz="2400" dirty="0" err="1">
                <a:sym typeface="Arial"/>
              </a:rPr>
              <a:t>booleans</a:t>
            </a:r>
            <a:endParaRPr lang="en-US" sz="2400" dirty="0">
              <a:sym typeface="Arial"/>
            </a:endParaRPr>
          </a:p>
          <a:p>
            <a:pPr lvl="1"/>
            <a:r>
              <a:rPr lang="en-US" sz="2400" dirty="0">
                <a:sym typeface="Arial"/>
              </a:rPr>
              <a:t>strings, tuples</a:t>
            </a:r>
            <a:endParaRPr lang="en-US" sz="2400" dirty="0"/>
          </a:p>
          <a:p>
            <a:r>
              <a:rPr lang="en-US" sz="2400" dirty="0">
                <a:sym typeface="Arial"/>
              </a:rPr>
              <a:t>Mutable – the value of the object can change</a:t>
            </a:r>
            <a:endParaRPr lang="en-US" sz="2400" dirty="0"/>
          </a:p>
          <a:p>
            <a:pPr lvl="1"/>
            <a:r>
              <a:rPr lang="en-US" sz="2400" dirty="0">
                <a:sym typeface="Arial"/>
              </a:rPr>
              <a:t>Lists</a:t>
            </a:r>
            <a:endParaRPr lang="en-US" sz="2400" dirty="0"/>
          </a:p>
          <a:p>
            <a:pPr lvl="1"/>
            <a:r>
              <a:rPr lang="en-US" sz="2400" dirty="0">
                <a:sym typeface="Arial"/>
              </a:rPr>
              <a:t>Dictionaries</a:t>
            </a:r>
            <a:endParaRPr lang="en-US" sz="2400" dirty="0"/>
          </a:p>
          <a:p>
            <a:pPr lvl="1"/>
            <a:endParaRPr lang="en-US" sz="2400" dirty="0">
              <a:sym typeface="Arial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1905000" y="3991300"/>
            <a:ext cx="3810000" cy="230832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[1,2,3,4]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2, 3, 4]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3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[2] = 'elephant'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2, 'elephant', 4]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5867400" y="3429001"/>
            <a:ext cx="4572000" cy="2862323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{'a':1, 'b':2}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{'b': 2, 'a': 1}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['b']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2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['b'] = 42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['c'] = 'elephant'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{'b': 42, 'c': 'elephant', 'a': 1}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84BDC6-0A47-2985-6AE8-728EA9B88A3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Mutable Objects: lists and dictionaries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Dictionaries – by 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E50D3-CEAA-144A-944A-76A884288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31" y="914400"/>
            <a:ext cx="8763000" cy="525780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  <a:sym typeface="Arial"/>
              </a:rPr>
              <a:t>Constructors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: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 hi=32, lo=17)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([('hi',212),('lo',32),(17,3)])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{'x':1, 'y':2, 3:4}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{wd :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(wd) for wd in "The quick brown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fox".split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()}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  <a:sym typeface="Arial"/>
              </a:rPr>
              <a:t>Selectors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: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water['lo']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&lt;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&gt;.keys(), .items(), .values()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&lt;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&gt;.get(key [, default] )</a:t>
            </a:r>
          </a:p>
          <a:p>
            <a:pPr marL="0" indent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  <a:sym typeface="Arial"/>
              </a:rPr>
              <a:t>Operations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: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in, not in,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min, max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'name' in course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spcBef>
                <a:spcPts val="72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sz="24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Mutators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course[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number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] = 'C88C'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800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course.pop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('room')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del course['room']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B2BB8-C883-03D7-DDE6-280DB94BBE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Dictionaries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845F-3B77-4945-A8F0-04209D0C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vs 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3C056-68B8-6042-B1F0-8FEE3BA4B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92201"/>
            <a:ext cx="11125200" cy="5257800"/>
          </a:xfrm>
        </p:spPr>
        <p:txBody>
          <a:bodyPr/>
          <a:lstStyle/>
          <a:p>
            <a:pPr algn="l" fontAlgn="base"/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An immutable value is unchanging once created.</a:t>
            </a:r>
          </a:p>
          <a:p>
            <a:pPr algn="l" fontAlgn="base"/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Immutable types (that we've covered): int, float, string, tuple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a_string</a:t>
            </a:r>
            <a:r>
              <a:rPr lang="en-US" sz="1600" dirty="0">
                <a:latin typeface="Source Code Pro" panose="020B0509030403020204" pitchFamily="49" charset="77"/>
              </a:rPr>
              <a:t> 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"Hi y'all"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a_string</a:t>
            </a:r>
            <a:r>
              <a:rPr lang="en-US" sz="1600" dirty="0">
                <a:latin typeface="Source Code Pro" panose="020B0509030403020204" pitchFamily="49" charset="77"/>
              </a:rPr>
              <a:t>[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1600" dirty="0">
                <a:latin typeface="Source Code Pro" panose="020B0509030403020204" pitchFamily="49" charset="77"/>
              </a:rPr>
              <a:t>] 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"I" # ERROR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a_string</a:t>
            </a:r>
            <a:r>
              <a:rPr lang="en-US" sz="1600" dirty="0">
                <a:latin typeface="Source Code Pro" panose="020B0509030403020204" pitchFamily="49" charset="77"/>
              </a:rPr>
              <a:t> +=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", how you doing?"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an_int</a:t>
            </a:r>
            <a:r>
              <a:rPr lang="en-US" sz="1600" dirty="0">
                <a:latin typeface="Source Code Pro" panose="020B0509030403020204" pitchFamily="49" charset="77"/>
              </a:rPr>
              <a:t> =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20</a:t>
            </a:r>
            <a:endParaRPr lang="en-US" sz="1600" dirty="0">
              <a:latin typeface="Source Code Pro" panose="020B0509030403020204" pitchFamily="49" charset="77"/>
            </a:endParaRP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an_int</a:t>
            </a:r>
            <a:r>
              <a:rPr lang="en-US" sz="1600" dirty="0">
                <a:latin typeface="Source Code Pro" panose="020B0509030403020204" pitchFamily="49" charset="77"/>
              </a:rPr>
              <a:t> +=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2</a:t>
            </a:r>
          </a:p>
          <a:p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 mutable value can change in value throughout the course of computation. All names that refer to the same object are affected by a mutation.</a:t>
            </a:r>
          </a:p>
          <a:p>
            <a:pPr algn="l" fontAlgn="base"/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Mutable types (that we've covered): list, </a:t>
            </a:r>
            <a:r>
              <a:rPr lang="en-US" sz="2400" u="none" strike="noStrike" dirty="0" err="1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dict</a:t>
            </a:r>
            <a:endParaRPr lang="en-US" sz="2400" u="none" strike="noStrike" dirty="0">
              <a:solidFill>
                <a:srgbClr val="000000"/>
              </a:solidFill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grades = [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90</a:t>
            </a:r>
            <a:r>
              <a:rPr lang="en-US" sz="1600" dirty="0">
                <a:latin typeface="Source Code Pro" panose="020B0509030403020204" pitchFamily="49" charset="77"/>
              </a:rPr>
              <a:t>,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70</a:t>
            </a:r>
            <a:r>
              <a:rPr lang="en-US" sz="1600" dirty="0">
                <a:latin typeface="Source Code Pro" panose="020B0509030403020204" pitchFamily="49" charset="77"/>
              </a:rPr>
              <a:t>,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85</a:t>
            </a:r>
            <a:r>
              <a:rPr lang="en-US" sz="1600" dirty="0">
                <a:latin typeface="Source Code Pro" panose="020B0509030403020204" pitchFamily="49" charset="77"/>
              </a:rPr>
              <a:t>]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grades_copy</a:t>
            </a:r>
            <a:r>
              <a:rPr lang="en-US" sz="1600" dirty="0">
                <a:latin typeface="Source Code Pro" panose="020B0509030403020204" pitchFamily="49" charset="77"/>
              </a:rPr>
              <a:t> = grades # Not actually a copy!</a:t>
            </a: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grades[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1600" dirty="0">
                <a:latin typeface="Source Code Pro" panose="020B0509030403020204" pitchFamily="49" charset="77"/>
              </a:rPr>
              <a:t>] =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100 # </a:t>
            </a:r>
            <a:r>
              <a:rPr lang="en-US" sz="1600" dirty="0" err="1">
                <a:effectLst/>
                <a:latin typeface="Source Code Pro" panose="020B0509030403020204" pitchFamily="49" charset="77"/>
              </a:rPr>
              <a:t>grades_copy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 changes too!</a:t>
            </a: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words = {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 err="1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agua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>
                <a:latin typeface="Source Code Pro" panose="020B0509030403020204" pitchFamily="49" charset="77"/>
              </a:rPr>
              <a:t>: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"water"</a:t>
            </a:r>
            <a:r>
              <a:rPr lang="en-US" sz="1600" dirty="0">
                <a:latin typeface="Source Code Pro" panose="020B0509030403020204" pitchFamily="49" charset="77"/>
              </a:rPr>
              <a:t>}</a:t>
            </a: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words[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 err="1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pavo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>
                <a:latin typeface="Source Code Pro" panose="020B0509030403020204" pitchFamily="49" charset="77"/>
              </a:rPr>
              <a:t>] 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"turkey"</a:t>
            </a:r>
            <a:endParaRPr lang="en-US" sz="16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0144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ym typeface="Arial"/>
              </a:rPr>
              <a:t>From value to storage …</a:t>
            </a:r>
            <a:endParaRPr lang="en-US"/>
          </a:p>
        </p:txBody>
      </p:sp>
      <p:sp>
        <p:nvSpPr>
          <p:cNvPr id="171" name="Google Shape;171;p20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ym typeface="Arial"/>
              </a:rPr>
              <a:t>A variable assigned a compound value (object) is a reference to that object.</a:t>
            </a:r>
            <a:endParaRPr lang="en-US" sz="2400" dirty="0"/>
          </a:p>
          <a:p>
            <a:r>
              <a:rPr lang="en-US" sz="2400" dirty="0">
                <a:sym typeface="Arial"/>
              </a:rPr>
              <a:t>Mutable objects can be changed but the variable(s) still refer to it</a:t>
            </a:r>
          </a:p>
          <a:p>
            <a:pPr lvl="1"/>
            <a:r>
              <a:rPr lang="en-US" sz="2400" dirty="0">
                <a:sym typeface="Arial"/>
              </a:rPr>
              <a:t> x is still the same object, but it's values have changed.</a:t>
            </a:r>
            <a:endParaRPr lang="en-US" sz="2400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2438400" y="2743201"/>
            <a:ext cx="1985452" cy="1200329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x = [1, 2, 3]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y = 6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657600" y="4419600"/>
            <a:ext cx="1066800" cy="38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  <a:ea typeface="Noto Sans Symbols"/>
                <a:cs typeface="Noto Sans Symbols"/>
                <a:sym typeface="Noto Sans Symbols"/>
              </a:rPr>
              <a:t>•</a:t>
            </a:r>
            <a:endParaRPr sz="1800" dirty="0">
              <a:solidFill>
                <a:schemeClr val="dk1"/>
              </a:solidFill>
              <a:latin typeface="FreightSans Pro Medium" panose="02000606030000020004" pitchFamily="2" charset="0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3200401" y="4419600"/>
            <a:ext cx="3642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x: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217186" y="4800600"/>
            <a:ext cx="3770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y: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3657600" y="4800600"/>
            <a:ext cx="1066800" cy="38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6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3657600" y="5181600"/>
            <a:ext cx="1066800" cy="38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…</a:t>
            </a:r>
            <a:endParaRPr sz="1800" dirty="0">
              <a:solidFill>
                <a:schemeClr val="dk1"/>
              </a:solidFill>
              <a:latin typeface="FreightSans Pro Medium" panose="02000606030000020004" pitchFamily="2" charset="0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3657601" y="3962400"/>
            <a:ext cx="7747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frame</a:t>
            </a:r>
            <a:endParaRPr dirty="0">
              <a:latin typeface="FreightSans Pro Medium" panose="02000606030000020004" pitchFamily="2" charset="0"/>
            </a:endParaRPr>
          </a:p>
        </p:txBody>
      </p:sp>
      <p:grpSp>
        <p:nvGrpSpPr>
          <p:cNvPr id="180" name="Google Shape;180;p20"/>
          <p:cNvGrpSpPr/>
          <p:nvPr/>
        </p:nvGrpSpPr>
        <p:grpSpPr>
          <a:xfrm>
            <a:off x="5791200" y="4038600"/>
            <a:ext cx="914400" cy="457200"/>
            <a:chOff x="4267200" y="4038600"/>
            <a:chExt cx="914400" cy="457200"/>
          </a:xfrm>
        </p:grpSpPr>
        <p:sp>
          <p:nvSpPr>
            <p:cNvPr id="181" name="Google Shape;181;p20"/>
            <p:cNvSpPr/>
            <p:nvPr/>
          </p:nvSpPr>
          <p:spPr>
            <a:xfrm>
              <a:off x="42672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1</a:t>
              </a:r>
              <a:endParaRPr dirty="0"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47244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Noto Sans Symbols"/>
                  <a:sym typeface="Noto Sans Symbols"/>
                </a:rPr>
                <a:t>•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7086600" y="4038600"/>
            <a:ext cx="914400" cy="457200"/>
            <a:chOff x="4267200" y="4038600"/>
            <a:chExt cx="914400" cy="457200"/>
          </a:xfrm>
        </p:grpSpPr>
        <p:sp>
          <p:nvSpPr>
            <p:cNvPr id="184" name="Google Shape;184;p20"/>
            <p:cNvSpPr/>
            <p:nvPr/>
          </p:nvSpPr>
          <p:spPr>
            <a:xfrm>
              <a:off x="42672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2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47244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Noto Sans Symbols"/>
                  <a:sym typeface="Noto Sans Symbols"/>
                </a:rPr>
                <a:t>•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8382000" y="4038600"/>
            <a:ext cx="914400" cy="457200"/>
            <a:chOff x="4267200" y="4038600"/>
            <a:chExt cx="914400" cy="457200"/>
          </a:xfrm>
        </p:grpSpPr>
        <p:sp>
          <p:nvSpPr>
            <p:cNvPr id="187" name="Google Shape;187;p20"/>
            <p:cNvSpPr/>
            <p:nvPr/>
          </p:nvSpPr>
          <p:spPr>
            <a:xfrm>
              <a:off x="42672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3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47244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Noto Sans Symbols"/>
                  <a:sym typeface="Noto Sans Symbols"/>
                </a:rPr>
                <a:t>•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</p:grpSp>
      <p:cxnSp>
        <p:nvCxnSpPr>
          <p:cNvPr id="189" name="Google Shape;189;p20"/>
          <p:cNvCxnSpPr/>
          <p:nvPr/>
        </p:nvCxnSpPr>
        <p:spPr>
          <a:xfrm rot="10800000" flipH="1">
            <a:off x="6477000" y="4114800"/>
            <a:ext cx="609600" cy="1524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0" name="Google Shape;190;p20"/>
          <p:cNvCxnSpPr/>
          <p:nvPr/>
        </p:nvCxnSpPr>
        <p:spPr>
          <a:xfrm rot="10800000" flipH="1">
            <a:off x="7772400" y="4114800"/>
            <a:ext cx="609600" cy="1524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1" name="Google Shape;191;p20"/>
          <p:cNvCxnSpPr/>
          <p:nvPr/>
        </p:nvCxnSpPr>
        <p:spPr>
          <a:xfrm rot="10800000" flipH="1">
            <a:off x="4191000" y="4114800"/>
            <a:ext cx="1600200" cy="5334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2" name="Google Shape;192;p20"/>
          <p:cNvSpPr/>
          <p:nvPr/>
        </p:nvSpPr>
        <p:spPr>
          <a:xfrm>
            <a:off x="7086600" y="4038600"/>
            <a:ext cx="313044" cy="369332"/>
          </a:xfrm>
          <a:prstGeom prst="rect">
            <a:avLst/>
          </a:prstGeom>
          <a:solidFill>
            <a:srgbClr val="E9E9E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FreightSans Pro Medium" panose="02000606030000020004" pitchFamily="2" charset="0"/>
              </a:rPr>
              <a:t>6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2438400" y="3276600"/>
            <a:ext cx="13003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x[1] = y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2438400" y="3593068"/>
            <a:ext cx="7387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x[1]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0C2C2-C533-62CF-9400-5242DDA4EEBB}"/>
              </a:ext>
            </a:extLst>
          </p:cNvPr>
          <p:cNvSpPr txBox="1">
            <a:spLocks/>
          </p:cNvSpPr>
          <p:nvPr/>
        </p:nvSpPr>
        <p:spPr bwMode="auto">
          <a:xfrm>
            <a:off x="18094" y="-5834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Mutation in Environments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F026-2794-6144-8292-B2C738C4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Lists: Example functions of the </a:t>
            </a:r>
            <a:r>
              <a:rPr lang="en-US" dirty="0">
                <a:latin typeface="Source Code Pro" panose="020B0509030403020204" pitchFamily="49" charset="77"/>
              </a:rPr>
              <a:t>list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B607F-8DE7-B646-9683-B34A7A0A4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70" y="982720"/>
            <a:ext cx="8763000" cy="5257800"/>
          </a:xfrm>
        </p:spPr>
        <p:txBody>
          <a:bodyPr/>
          <a:lstStyle/>
          <a:p>
            <a:r>
              <a:rPr lang="en-US" sz="2000" dirty="0">
                <a:latin typeface="Source Code Pro" panose="020B0509030403020204" pitchFamily="49" charset="77"/>
              </a:rPr>
              <a:t>append() </a:t>
            </a:r>
            <a:r>
              <a:rPr lang="en-US" sz="2000" dirty="0"/>
              <a:t>adds a single element to a list: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s.append</a:t>
            </a:r>
            <a:r>
              <a:rPr lang="en-US" sz="2000" dirty="0">
                <a:latin typeface="Source Code Pro" panose="020B0509030403020204" pitchFamily="49" charset="77"/>
              </a:rPr>
              <a:t>(4)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s.append</a:t>
            </a:r>
            <a:r>
              <a:rPr lang="en-US" sz="2000" dirty="0">
                <a:latin typeface="Source Code Pro" panose="020B0509030403020204" pitchFamily="49" charset="77"/>
              </a:rPr>
              <a:t>(t)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0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Try in </a:t>
            </a:r>
            <a:r>
              <a:rPr lang="en-US" sz="2000" dirty="0" err="1">
                <a:hlinkClick r:id="rId2"/>
              </a:rPr>
              <a:t>PythonTutor</a:t>
            </a:r>
            <a:r>
              <a:rPr lang="en-US" sz="2000" dirty="0"/>
              <a:t>.</a:t>
            </a:r>
          </a:p>
          <a:p>
            <a:r>
              <a:rPr lang="en-US" sz="2000" dirty="0">
                <a:latin typeface="Source Code Pro" panose="020B0509030403020204" pitchFamily="49" charset="77"/>
              </a:rPr>
              <a:t>extend()</a:t>
            </a:r>
            <a:r>
              <a:rPr lang="en-US" sz="2000" dirty="0"/>
              <a:t> adds all the elements in one list to another list: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s.extend</a:t>
            </a:r>
            <a:r>
              <a:rPr lang="en-US" sz="2000" dirty="0">
                <a:latin typeface="Source Code Pro" panose="020B0509030403020204" pitchFamily="49" charset="77"/>
              </a:rPr>
              <a:t>(4) # 🚫 Error: 4 is not an </a:t>
            </a:r>
            <a:r>
              <a:rPr lang="en-US" sz="2000" dirty="0" err="1">
                <a:latin typeface="Source Code Pro" panose="020B0509030403020204" pitchFamily="49" charset="77"/>
              </a:rPr>
              <a:t>iterable</a:t>
            </a:r>
            <a:r>
              <a:rPr lang="en-US" sz="2000" dirty="0">
                <a:latin typeface="Source Code Pro" panose="020B0509030403020204" pitchFamily="49" charset="77"/>
              </a:rPr>
              <a:t>!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s.extend</a:t>
            </a:r>
            <a:r>
              <a:rPr lang="en-US" sz="2000" dirty="0">
                <a:latin typeface="Source Code Pro" panose="020B0509030403020204" pitchFamily="49" charset="77"/>
              </a:rPr>
              <a:t>(t)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0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Try in </a:t>
            </a:r>
            <a:r>
              <a:rPr lang="en-US" sz="2000" dirty="0" err="1">
                <a:hlinkClick r:id="rId3"/>
              </a:rPr>
              <a:t>PythonTutor</a:t>
            </a:r>
            <a:r>
              <a:rPr lang="en-US" sz="2000" dirty="0"/>
              <a:t>. (After deleting the bad line)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CACE7-7BF2-28CF-D2BF-3CC42C2F9276}"/>
              </a:ext>
            </a:extLst>
          </p:cNvPr>
          <p:cNvSpPr txBox="1"/>
          <p:nvPr/>
        </p:nvSpPr>
        <p:spPr>
          <a:xfrm>
            <a:off x="2878667" y="516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0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8131-2600-364C-BA7A-2F52F90D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Lists -- More Functions!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42E57-3F94-414D-81C1-CF7C0239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list += [x, y, z] # just like extend.</a:t>
            </a:r>
          </a:p>
          <a:p>
            <a:pPr lvl="1"/>
            <a:r>
              <a:rPr lang="en-US" sz="2400" dirty="0">
                <a:latin typeface="Source Code Pro" panose="020B0509030403020204" pitchFamily="49" charset="77"/>
              </a:rPr>
              <a:t> </a:t>
            </a:r>
            <a:r>
              <a:rPr lang="en-US" sz="2400" dirty="0">
                <a:hlinkClick r:id="rId2"/>
              </a:rPr>
              <a:t>You need to be careful with this one!</a:t>
            </a:r>
            <a:r>
              <a:rPr lang="en-US" sz="2400" dirty="0"/>
              <a:t> It modifies the list.</a:t>
            </a:r>
            <a:endParaRPr lang="en-US" sz="2400" dirty="0">
              <a:effectLst/>
              <a:latin typeface="Source Code Pro" panose="020B0509030403020204" pitchFamily="49" charset="77"/>
            </a:endParaRPr>
          </a:p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pop()</a:t>
            </a:r>
            <a:r>
              <a:rPr lang="en-US" sz="2400" dirty="0">
                <a:effectLst/>
              </a:rPr>
              <a:t> removes and returns the last element:</a:t>
            </a:r>
            <a:endParaRPr lang="en-US" sz="2400" dirty="0">
              <a:solidFill>
                <a:srgbClr val="FFFFFF"/>
              </a:solidFill>
              <a:effectLst/>
            </a:endParaRP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t = </a:t>
            </a:r>
            <a:r>
              <a:rPr lang="en-US" sz="2400" dirty="0" err="1">
                <a:effectLst/>
                <a:latin typeface="Source Code Pro" panose="020B0509030403020204" pitchFamily="49" charset="77"/>
              </a:rPr>
              <a:t>s.pop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()</a:t>
            </a:r>
          </a:p>
          <a:p>
            <a:pPr marL="0" indent="0" fontAlgn="base">
              <a:buNone/>
            </a:pPr>
            <a:r>
              <a:rPr lang="en-US" sz="2400" u="none" strike="noStrike" dirty="0">
                <a:solidFill>
                  <a:srgbClr val="00008B"/>
                </a:solidFill>
                <a:effectLst/>
                <a:hlinkClick r:id="rId3"/>
              </a:rPr>
              <a:t>Try in PythonTutor.</a:t>
            </a:r>
            <a:endParaRPr lang="en-US" sz="2400" dirty="0">
              <a:effectLst/>
            </a:endParaRPr>
          </a:p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remove()</a:t>
            </a:r>
            <a:r>
              <a:rPr lang="en-US" sz="2400" dirty="0">
                <a:effectLst/>
              </a:rPr>
              <a:t> removes the first element equal to the argument: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s = [6, 2, 4, 8, 4] </a:t>
            </a:r>
          </a:p>
          <a:p>
            <a:pPr marL="168771" lvl="1" indent="0">
              <a:buNone/>
            </a:pPr>
            <a:r>
              <a:rPr lang="en-US" sz="2400" dirty="0" err="1">
                <a:effectLst/>
                <a:latin typeface="Source Code Pro" panose="020B0509030403020204" pitchFamily="49" charset="77"/>
              </a:rPr>
              <a:t>s.remove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(4)</a:t>
            </a:r>
            <a:endParaRPr lang="en-US" sz="2400" u="none" strike="noStrike" dirty="0">
              <a:solidFill>
                <a:srgbClr val="00008B"/>
              </a:solidFill>
              <a:hlinkClick r:id="rId4"/>
            </a:endParaRPr>
          </a:p>
          <a:p>
            <a:pPr marL="0" indent="0" fontAlgn="base">
              <a:buNone/>
            </a:pPr>
            <a:r>
              <a:rPr lang="en-US" sz="2400" u="none" strike="noStrike" dirty="0">
                <a:solidFill>
                  <a:srgbClr val="00008B"/>
                </a:solidFill>
                <a:effectLst/>
                <a:hlinkClick r:id="rId4"/>
              </a:rPr>
              <a:t>Try in PythonTutor.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690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a typeface="Arial"/>
                <a:cs typeface="Arial"/>
                <a:sym typeface="Arial"/>
              </a:rPr>
              <a:t>Mutation makes sharing visible</a:t>
            </a:r>
            <a:endParaRPr dirty="0"/>
          </a:p>
        </p:txBody>
      </p:sp>
      <p:pic>
        <p:nvPicPr>
          <p:cNvPr id="201" name="Google Shape;201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6650" y="1075260"/>
            <a:ext cx="6616700" cy="25577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2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6650" y="3762782"/>
            <a:ext cx="6616700" cy="24372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A34AB-CFCE-8D08-3C75-5CDFA3BDB4B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Python Tutor: Assignments Are References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16EF-7619-9540-96F1-CE540800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Data Inside Immutable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9F31-1BBA-2246-9549-58D5D2BF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 objects can "live" inside immutable objects!</a:t>
            </a:r>
          </a:p>
          <a:p>
            <a:r>
              <a:rPr lang="en-US" dirty="0"/>
              <a:t>An immutable sequence may still change if it contains a mutable value as an element.</a:t>
            </a:r>
          </a:p>
          <a:p>
            <a:r>
              <a:rPr lang="en-US" dirty="0"/>
              <a:t> Be </a:t>
            </a:r>
            <a:r>
              <a:rPr lang="en-US" b="1" dirty="0"/>
              <a:t>very careful,</a:t>
            </a:r>
            <a:r>
              <a:rPr lang="en-US" dirty="0"/>
              <a:t> and probably </a:t>
            </a:r>
            <a:r>
              <a:rPr lang="en-US" b="1" dirty="0"/>
              <a:t>do </a:t>
            </a:r>
            <a:r>
              <a:rPr lang="en-US" b="1" dirty="0" err="1"/>
              <a:t>not</a:t>
            </a:r>
            <a:r>
              <a:rPr lang="en-US" dirty="0" err="1"/>
              <a:t>do</a:t>
            </a:r>
            <a:r>
              <a:rPr lang="en-US" dirty="0"/>
              <a:t> this!</a:t>
            </a:r>
          </a:p>
          <a:p>
            <a:pPr marL="0" indent="0">
              <a:buNone/>
            </a:pPr>
            <a:endParaRPr lang="en-US" dirty="0"/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 = (1, [2, 3])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t[1][0] = 99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t[1][1] = "Problems"</a:t>
            </a:r>
          </a:p>
          <a:p>
            <a:r>
              <a:rPr lang="en-US" dirty="0">
                <a:hlinkClick r:id="rId2"/>
              </a:rPr>
              <a:t>Try in </a:t>
            </a:r>
            <a:r>
              <a:rPr lang="en-US" dirty="0" err="1">
                <a:hlinkClick r:id="rId2"/>
              </a:rPr>
              <a:t>PythonTutor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9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C05D-D87B-6447-AF5A-797BB88B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Project Next Week!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3F6B-2C37-FB42-99D5-D2AD1FC4D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9479280" cy="5257800"/>
          </a:xfrm>
        </p:spPr>
        <p:txBody>
          <a:bodyPr/>
          <a:lstStyle/>
          <a:p>
            <a:r>
              <a:rPr lang="en-US" sz="2400" dirty="0"/>
              <a:t> </a:t>
            </a:r>
            <a:r>
              <a:rPr lang="en-US" sz="2400" b="1" dirty="0"/>
              <a:t>Partner Project</a:t>
            </a:r>
          </a:p>
          <a:p>
            <a:pPr lvl="1"/>
            <a:r>
              <a:rPr lang="en-US" sz="2400" b="1" dirty="0"/>
              <a:t>  </a:t>
            </a:r>
            <a:r>
              <a:rPr lang="en-US" sz="2400" dirty="0"/>
              <a:t>See thread on Ed</a:t>
            </a:r>
          </a:p>
          <a:p>
            <a:r>
              <a:rPr lang="en-US" sz="2400" dirty="0"/>
              <a:t> "Phases" break the project down:</a:t>
            </a:r>
          </a:p>
          <a:p>
            <a:pPr lvl="1"/>
            <a:r>
              <a:rPr lang="en-US" sz="2400" dirty="0"/>
              <a:t> </a:t>
            </a:r>
            <a:r>
              <a:rPr lang="en-US" sz="2400" b="1" dirty="0"/>
              <a:t>Phases 0 and 1 are easier </a:t>
            </a:r>
            <a:r>
              <a:rPr lang="en-US" sz="2400" dirty="0"/>
              <a:t>than 2 and 3.</a:t>
            </a:r>
          </a:p>
          <a:p>
            <a:r>
              <a:rPr lang="en-US" sz="2400" dirty="0"/>
              <a:t> Checkpoint Weds 2/28</a:t>
            </a:r>
          </a:p>
          <a:p>
            <a:pPr lvl="1"/>
            <a:r>
              <a:rPr lang="en-US" sz="2400" dirty="0"/>
              <a:t> Worth 4/40 points, you need to make progress on Phase 0 and 1 (easier parts)</a:t>
            </a:r>
          </a:p>
          <a:p>
            <a:r>
              <a:rPr lang="en-US" sz="2400" dirty="0"/>
              <a:t> Final Deadline Mar 8 (Mon)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8FB4AF-1E3B-73C0-EB6D-227BFFFF5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96803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C8FA-B05A-344C-996D-4E797584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vs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9433-C0E7-B349-B5C0-21A1DF464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list1 = [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2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3</a:t>
            </a:r>
            <a:r>
              <a:rPr lang="en-US" sz="2400" dirty="0">
                <a:latin typeface="Source Code Pro" panose="020B0509030403020204" pitchFamily="49" charset="77"/>
              </a:rPr>
              <a:t>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list2 = [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2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3</a:t>
            </a:r>
            <a:r>
              <a:rPr lang="en-US" sz="2400" dirty="0">
                <a:latin typeface="Source Code Pro" panose="020B0509030403020204" pitchFamily="49" charset="77"/>
              </a:rPr>
              <a:t>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Equality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: exp0 == exp1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evaluates to True if both exp0 and exp1 evaluate to objects containing equal values (Each object can define what == means)</a:t>
            </a:r>
          </a:p>
          <a:p>
            <a:pPr marL="0" indent="0" algn="l" fontAlgn="base">
              <a:buNone/>
            </a:pPr>
            <a:r>
              <a:rPr lang="en-US" sz="2400" dirty="0">
                <a:latin typeface="Source Code Pro" panose="020B0509030403020204" pitchFamily="49" charset="77"/>
              </a:rPr>
              <a:t>list1 == list2 </a:t>
            </a:r>
            <a:r>
              <a:rPr lang="en-US" sz="2400" dirty="0">
                <a:solidFill>
                  <a:srgbClr val="738191"/>
                </a:solidFill>
                <a:effectLst/>
                <a:latin typeface="Source Code Pro" panose="020B0509030403020204" pitchFamily="49" charset="77"/>
              </a:rPr>
              <a:t># True</a:t>
            </a: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Identity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: exp0 is exp1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evaluates to True if both exp0 and exp1 evaluate to the same object</a:t>
            </a:r>
          </a:p>
          <a:p>
            <a:pPr algn="l" fontAlgn="base"/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Identical objects always have equal values.</a:t>
            </a:r>
          </a:p>
          <a:p>
            <a:pPr marL="0" indent="0" algn="l" fontAlgn="base">
              <a:buNone/>
            </a:pPr>
            <a:endParaRPr lang="en-US" sz="2400" b="0" i="0" u="none" strike="noStrike" dirty="0">
              <a:solidFill>
                <a:srgbClr val="FFFFFF"/>
              </a:solidFill>
              <a:effectLst/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list1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is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 list2 </a:t>
            </a:r>
            <a:r>
              <a:rPr lang="en-US" sz="2400" dirty="0">
                <a:solidFill>
                  <a:srgbClr val="738191"/>
                </a:solidFill>
                <a:effectLst/>
                <a:latin typeface="Source Code Pro" panose="020B0509030403020204" pitchFamily="49" charset="77"/>
              </a:rPr>
              <a:t># False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77"/>
            </a:endParaRPr>
          </a:p>
          <a:p>
            <a:pPr algn="l" fontAlgn="base"/>
            <a:r>
              <a:rPr lang="en-US" sz="2400" u="none" strike="noStrike" dirty="0">
                <a:solidFill>
                  <a:srgbClr val="00008B"/>
                </a:solidFill>
                <a:effectLst/>
                <a:hlinkClick r:id="rId2"/>
              </a:rPr>
              <a:t>Try in PythonTutor.</a:t>
            </a:r>
            <a:endParaRPr lang="en-US" sz="240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838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Copies, 'is' and '=='</a:t>
            </a:r>
            <a:endParaRPr lang="en-US" dirty="0"/>
          </a:p>
        </p:txBody>
      </p:sp>
      <p:sp>
        <p:nvSpPr>
          <p:cNvPr id="264" name="Google Shape;264;p24"/>
          <p:cNvSpPr/>
          <p:nvPr/>
        </p:nvSpPr>
        <p:spPr>
          <a:xfrm>
            <a:off x="496615" y="1131775"/>
            <a:ext cx="9540764" cy="480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Open Sans Light"/>
                <a:ea typeface="Source Code Pro" panose="020B0509030403020204" pitchFamily="49" charset="0"/>
                <a:cs typeface="Courier"/>
                <a:sym typeface="Courier"/>
              </a:rPr>
              <a:t>How do we know if two names (variables) are the same exact object? i.e. Will modifying one modify the other?</a:t>
            </a:r>
          </a:p>
          <a:p>
            <a:endParaRPr lang="en-US" sz="1800" dirty="0">
              <a:solidFill>
                <a:schemeClr val="dk1"/>
              </a:solidFill>
              <a:latin typeface="Open Sans Light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[1, 2, 3, 4]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== [1, 2, 3, 4]  # Equal values?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True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[1, 2, 3, 4]  # same object?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  # assignment refers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 # to same object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True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list(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)    # type constructors copy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 : ]     # so does slicing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2, 3, 4]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1EC9B-9C6A-8566-57E3-98257FD4BCC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Identity and == vs 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60FB-B64F-8142-A0E9-6C7EBFBD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meaning of  </a:t>
            </a:r>
            <a:r>
              <a:rPr lang="en-US" dirty="0">
                <a:latin typeface="Source Code Pro" panose="020B0509030403020204" pitchFamily="49" charset="77"/>
              </a:rPr>
              <a:t>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B63B-A090-A444-BE2A-4B078963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is in Python means two items have the exact same </a:t>
            </a:r>
            <a:r>
              <a:rPr lang="en-US" sz="2800" i="1" dirty="0"/>
              <a:t>identity</a:t>
            </a:r>
          </a:p>
          <a:p>
            <a:r>
              <a:rPr lang="en-US" sz="2800" i="1" dirty="0"/>
              <a:t> </a:t>
            </a:r>
            <a:r>
              <a:rPr lang="en-US" sz="2800" dirty="0"/>
              <a:t>Thus, </a:t>
            </a:r>
            <a:r>
              <a:rPr lang="en-US" sz="2800" dirty="0">
                <a:latin typeface="Source Code Pro" panose="020B0509030403020204" pitchFamily="49" charset="77"/>
              </a:rPr>
              <a:t>a is b</a:t>
            </a:r>
            <a:r>
              <a:rPr lang="en-US" sz="2800" dirty="0"/>
              <a:t> implies </a:t>
            </a:r>
            <a:r>
              <a:rPr lang="en-US" sz="2800" dirty="0">
                <a:latin typeface="Source Code Pro" panose="020B0509030403020204" pitchFamily="49" charset="77"/>
              </a:rPr>
              <a:t>a == b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Why? </a:t>
            </a:r>
            <a:r>
              <a:rPr lang="en-US" sz="2800" dirty="0"/>
              <a:t>Each object has a function </a:t>
            </a:r>
            <a:r>
              <a:rPr lang="en-US" sz="2800" dirty="0">
                <a:latin typeface="Source Code Pro" panose="020B0509030403020204" pitchFamily="49" charset="77"/>
              </a:rPr>
              <a:t>id() </a:t>
            </a:r>
            <a:r>
              <a:rPr lang="en-US" sz="2800" dirty="0"/>
              <a:t>which returns its "address"</a:t>
            </a:r>
            <a:endParaRPr lang="en-US" sz="2800" dirty="0">
              <a:latin typeface="Source Code Pro" panose="020B0509030403020204" pitchFamily="49" charset="77"/>
            </a:endParaRPr>
          </a:p>
          <a:p>
            <a:pPr lvl="1"/>
            <a:r>
              <a:rPr lang="en-US" sz="2800" dirty="0"/>
              <a:t> We won't get into what this means, but it's essentially an internal "locator" for that data in memory.</a:t>
            </a:r>
          </a:p>
          <a:p>
            <a:pPr lvl="1"/>
            <a:r>
              <a:rPr lang="en-US" sz="2800" dirty="0"/>
              <a:t> Think of two houses which have the exact same floor plan, look the same, etc. The are "the same house" but each have a unique address. (And thus are different houses)</a:t>
            </a:r>
          </a:p>
          <a:p>
            <a:pPr marL="192881" lvl="1" indent="0">
              <a:buNone/>
            </a:pPr>
            <a:endParaRPr lang="en-US" sz="2800" dirty="0"/>
          </a:p>
          <a:p>
            <a:r>
              <a:rPr lang="en-US" sz="2800" dirty="0"/>
              <a:t> Think this is tricky? cool? amazing?</a:t>
            </a:r>
          </a:p>
          <a:p>
            <a:r>
              <a:rPr lang="en-US" sz="2800" dirty="0"/>
              <a:t> Take CS61C (Architecture) and CS164 (Programming Languages)</a:t>
            </a:r>
          </a:p>
        </p:txBody>
      </p:sp>
    </p:spTree>
    <p:extLst>
      <p:ext uri="{BB962C8B-B14F-4D97-AF65-F5344CB8AC3E}">
        <p14:creationId xmlns:p14="http://schemas.microsoft.com/office/powerpoint/2010/main" val="79412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Passing Data Into Functions</a:t>
            </a:r>
          </a:p>
        </p:txBody>
      </p:sp>
    </p:spTree>
    <p:extLst>
      <p:ext uri="{BB962C8B-B14F-4D97-AF65-F5344CB8AC3E}">
        <p14:creationId xmlns:p14="http://schemas.microsoft.com/office/powerpoint/2010/main" val="243133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AB71-793D-2F4B-8B5F-00F590B4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AE1DD-13C3-304F-8084-E501B64CC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Passing in a mutable object in a function in Python lets you modify that object</a:t>
            </a:r>
          </a:p>
          <a:p>
            <a:r>
              <a:rPr lang="en-US" dirty="0"/>
              <a:t> Immutable objects don't change when passed in as an argument</a:t>
            </a:r>
          </a:p>
          <a:p>
            <a:r>
              <a:rPr lang="en-US" dirty="0"/>
              <a:t> Making a new name doesn't affect the value outside the function</a:t>
            </a:r>
          </a:p>
          <a:p>
            <a:r>
              <a:rPr lang="en-US" dirty="0"/>
              <a:t> Modifying mutable data </a:t>
            </a:r>
            <a:r>
              <a:rPr lang="en-US" b="1" dirty="0"/>
              <a:t>does</a:t>
            </a:r>
            <a:r>
              <a:rPr lang="en-US" dirty="0"/>
              <a:t> modify the values in the parent frame. </a:t>
            </a:r>
          </a:p>
        </p:txBody>
      </p:sp>
    </p:spTree>
    <p:extLst>
      <p:ext uri="{BB962C8B-B14F-4D97-AF65-F5344CB8AC3E}">
        <p14:creationId xmlns:p14="http://schemas.microsoft.com/office/powerpoint/2010/main" val="1123457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E2CD-3D14-BB47-87EB-B47E3825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570C2-BB9C-4D44-B257-FA5720195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FreightSans Pro Medium" panose="02000606030000020004" pitchFamily="2" charset="0"/>
              </a:rPr>
              <a:t>Functions can mutate objects passed in as an argument</a:t>
            </a:r>
          </a:p>
          <a:p>
            <a:r>
              <a:rPr lang="en-US" sz="2400" dirty="0">
                <a:latin typeface="FreightSans Pro Medium" panose="02000606030000020004" pitchFamily="2" charset="0"/>
              </a:rPr>
              <a:t>Declaring a new variable with the same name as an argument only exists within the scope of our function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You can think of this as creating a new name, in the same way as redefining a variable.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This will </a:t>
            </a:r>
            <a:r>
              <a:rPr lang="en-US" sz="2400" b="1" dirty="0">
                <a:latin typeface="FreightSans Pro Medium" panose="02000606030000020004" pitchFamily="2" charset="0"/>
              </a:rPr>
              <a:t>not</a:t>
            </a:r>
            <a:r>
              <a:rPr lang="en-US" sz="2400" dirty="0">
                <a:latin typeface="FreightSans Pro Medium" panose="02000606030000020004" pitchFamily="2" charset="0"/>
              </a:rPr>
              <a:t> modify the data outside the function, even for mutable objects.</a:t>
            </a:r>
          </a:p>
          <a:p>
            <a:r>
              <a:rPr lang="en-US" sz="2400" b="1" dirty="0">
                <a:latin typeface="FreightSans Pro Medium" panose="02000606030000020004" pitchFamily="2" charset="0"/>
              </a:rPr>
              <a:t> BUT</a:t>
            </a:r>
            <a:r>
              <a:rPr lang="en-US" sz="2400" dirty="0">
                <a:latin typeface="FreightSans Pro Medium" panose="02000606030000020004" pitchFamily="2" charset="0"/>
              </a:rPr>
              <a:t> 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We can still directly modify the object passed in…even though it was created in some other frame or environment.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We directly call methods on that object.</a:t>
            </a:r>
          </a:p>
          <a:p>
            <a:r>
              <a:rPr lang="en-US" sz="2400" dirty="0">
                <a:latin typeface="FreightSans Pro Medium" panose="02000606030000020004" pitchFamily="2" charset="0"/>
                <a:hlinkClick r:id="rId2"/>
              </a:rPr>
              <a:t>View Python Tutor</a:t>
            </a:r>
            <a:endParaRPr lang="en-US" sz="2400" dirty="0">
              <a:latin typeface="FreightSans Pro Medium" panose="02000606030000020004" pitchFamily="2" charset="0"/>
            </a:endParaRPr>
          </a:p>
          <a:p>
            <a:endParaRPr lang="en-US" sz="2400" dirty="0">
              <a:latin typeface="FreightSans Pro Medium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32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E38F-0317-AC71-12D3-1E8912D0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Python: What should we return?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F6A3-D2AA-3619-9BCD-6CDB98E95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066800"/>
            <a:ext cx="10103069" cy="5257800"/>
          </a:xfrm>
        </p:spPr>
        <p:txBody>
          <a:bodyPr/>
          <a:lstStyle/>
          <a:p>
            <a:r>
              <a:rPr lang="en-US" sz="2600" dirty="0"/>
              <a:t>Why do some functions return </a:t>
            </a:r>
            <a:r>
              <a:rPr lang="en-US" sz="2600" dirty="0">
                <a:latin typeface="Source Code Pro" panose="020B0509030403020204" pitchFamily="49" charset="77"/>
              </a:rPr>
              <a:t>None</a:t>
            </a:r>
            <a:r>
              <a:rPr lang="en-US" sz="2600" dirty="0"/>
              <a:t>?</a:t>
            </a:r>
          </a:p>
          <a:p>
            <a:r>
              <a:rPr lang="en-US" sz="2600" dirty="0"/>
              <a:t>Why do some functions return a value?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Functions that mutate an argument </a:t>
            </a:r>
            <a:r>
              <a:rPr lang="en-US" sz="2600" b="1" dirty="0"/>
              <a:t>usually</a:t>
            </a:r>
            <a:r>
              <a:rPr lang="en-US" sz="2600" dirty="0"/>
              <a:t> return None!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C88C / 61A / Data Science View: Avoid mutating data unless it's necessary!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Mutations are useful, but can get confusing quickly. This is why we focus on </a:t>
            </a:r>
            <a:r>
              <a:rPr lang="en-US" sz="2600" i="1" dirty="0"/>
              <a:t>functional programming </a:t>
            </a:r>
            <a:r>
              <a:rPr lang="en-US" sz="2600" dirty="0"/>
              <a:t> - map, filter, reduce, list comprehensions, etc. </a:t>
            </a:r>
          </a:p>
        </p:txBody>
      </p:sp>
    </p:spTree>
    <p:extLst>
      <p:ext uri="{BB962C8B-B14F-4D97-AF65-F5344CB8AC3E}">
        <p14:creationId xmlns:p14="http://schemas.microsoft.com/office/powerpoint/2010/main" val="11246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92B3-6CB7-DF32-280B-6981EB62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that Mutate vs Return New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5749-47F2-D7BB-9996-BE3BF95E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Lists:</a:t>
            </a:r>
          </a:p>
          <a:p>
            <a:pPr lvl="1"/>
            <a:r>
              <a:rPr lang="en-US" dirty="0"/>
              <a:t> sorted(list) – </a:t>
            </a:r>
            <a:r>
              <a:rPr lang="en-US" dirty="0" err="1"/>
              <a:t>retiurns</a:t>
            </a:r>
            <a:r>
              <a:rPr lang="en-US" dirty="0"/>
              <a:t> a new list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list.sort</a:t>
            </a:r>
            <a:r>
              <a:rPr lang="en-US" dirty="0"/>
              <a:t>() – modifies the list, returns None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list.append</a:t>
            </a:r>
            <a:r>
              <a:rPr lang="en-US" dirty="0"/>
              <a:t>() – modifies the list, returns None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list.extend</a:t>
            </a:r>
            <a:r>
              <a:rPr lang="en-US" dirty="0"/>
              <a:t>() – modifies the list, returns None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1FD78-3C8F-B90E-C1DE-EAFAFAEDF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506310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59277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FD43-B1D6-6546-AAAA-31EF4411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Gotcha's: a += b and a = a +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ACB1A-959B-2943-8C5E-9E8D7AC6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26159"/>
            <a:ext cx="8763000" cy="440909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def </a:t>
            </a:r>
            <a:r>
              <a:rPr lang="en-US" sz="2000" dirty="0" err="1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add_data_to_thing</a:t>
            </a: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(thing, data):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print(f"+=, Before: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thing += data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print(f"+=, After: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return thing</a:t>
            </a:r>
          </a:p>
          <a:p>
            <a:pPr marL="0" indent="0">
              <a:buNone/>
            </a:pPr>
            <a:endParaRPr lang="en-US" sz="2000" dirty="0">
              <a:latin typeface="Source Code Pro Medium" panose="020B0309030403020204" pitchFamily="34" charset="0"/>
              <a:ea typeface="Source Code Pro Medium" panose="020B0309030403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def </a:t>
            </a:r>
            <a:r>
              <a:rPr lang="en-US" sz="2000" dirty="0" err="1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new_thing_with_data</a:t>
            </a: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(thing, data):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print(f"=, Before: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thing = thing + data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print(f"=, After: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return 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D35FC-3C31-112A-9CEC-39D6D40F4C28}"/>
              </a:ext>
            </a:extLst>
          </p:cNvPr>
          <p:cNvSpPr txBox="1"/>
          <p:nvPr/>
        </p:nvSpPr>
        <p:spPr>
          <a:xfrm>
            <a:off x="533400" y="1051034"/>
            <a:ext cx="8387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Sometimes similar </a:t>
            </a:r>
            <a:r>
              <a:rPr lang="en-US" sz="2000" i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looking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operations have very different results!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Why? 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= always binds (or re-binds) a value to a name.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2"/>
              </a:rPr>
              <a:t>Python Tutor</a:t>
            </a:r>
            <a:endParaRPr lang="en-US" sz="20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67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Mutable Functions</a:t>
            </a:r>
          </a:p>
        </p:txBody>
      </p:sp>
    </p:spTree>
    <p:extLst>
      <p:ext uri="{BB962C8B-B14F-4D97-AF65-F5344CB8AC3E}">
        <p14:creationId xmlns:p14="http://schemas.microsoft.com/office/powerpoint/2010/main" val="30722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0843-39A8-4E4A-A923-FEDC64A7A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2170185"/>
            <a:ext cx="8458200" cy="1470025"/>
          </a:xfrm>
        </p:spPr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CA149B2-F282-2042-7328-F0ECBF6C99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012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Remember: Each function gets its own new frame</a:t>
            </a:r>
          </a:p>
          <a:p>
            <a:r>
              <a:rPr lang="en-US" dirty="0"/>
              <a:t> Inner functions can access data in the parent environment</a:t>
            </a:r>
          </a:p>
          <a:p>
            <a:r>
              <a:rPr lang="en-US" dirty="0"/>
              <a:t> Use an inner function along with a mutable data type to capture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81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E9BC-1886-6016-1556-58D9445A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Functions that Capture and change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5869A-DED7-8B52-1677-036CDC20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We want to make a function, which returns a function that can change the state.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Python Tutor Link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def </a:t>
            </a:r>
            <a:r>
              <a:rPr lang="en-US" sz="2000" dirty="0" err="1">
                <a:latin typeface="Source Code Pro" panose="020B0509030403020204" pitchFamily="49" charset="77"/>
              </a:rPr>
              <a:t>make_counter</a:t>
            </a:r>
            <a:r>
              <a:rPr lang="en-US" sz="2000" dirty="0">
                <a:latin typeface="Source Code Pro" panose="020B0509030403020204" pitchFamily="49" charset="77"/>
              </a:rPr>
              <a:t>():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counter = [0]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def </a:t>
            </a:r>
            <a:r>
              <a:rPr lang="en-US" sz="2000" dirty="0" err="1">
                <a:latin typeface="Source Code Pro" panose="020B0509030403020204" pitchFamily="49" charset="77"/>
              </a:rPr>
              <a:t>count_up</a:t>
            </a:r>
            <a:r>
              <a:rPr lang="en-US" sz="2000" dirty="0">
                <a:latin typeface="Source Code Pro" panose="020B0509030403020204" pitchFamily="49" charset="77"/>
              </a:rPr>
              <a:t>():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    counter[0] += 1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    return counter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return </a:t>
            </a:r>
            <a:r>
              <a:rPr lang="en-US" sz="2000" dirty="0" err="1">
                <a:latin typeface="Source Code Pro" panose="020B0509030403020204" pitchFamily="49" charset="77"/>
              </a:rPr>
              <a:t>count_up</a:t>
            </a:r>
            <a:endParaRPr lang="en-US" sz="20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 = </a:t>
            </a:r>
            <a:r>
              <a:rPr lang="en-US" sz="2000" dirty="0" err="1">
                <a:latin typeface="Source Code Pro" panose="020B0509030403020204" pitchFamily="49" charset="77"/>
              </a:rPr>
              <a:t>make_counter</a:t>
            </a:r>
            <a:r>
              <a:rPr lang="en-US" sz="2000" dirty="0">
                <a:latin typeface="Source Code Pro" panose="020B0509030403020204" pitchFamily="49" charset="77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print(c)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c()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c()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47EE3-530B-8E1F-C571-B403E3722935}"/>
              </a:ext>
            </a:extLst>
          </p:cNvPr>
          <p:cNvSpPr txBox="1"/>
          <p:nvPr/>
        </p:nvSpPr>
        <p:spPr>
          <a:xfrm>
            <a:off x="10373710" y="119817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0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B959-BFDB-244F-80C9-A56387CB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Changing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651E1-AEAB-9447-8CCE-1AE9F84E6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Use a function to repeatedly withdraw from a bank account that starts with $100.</a:t>
            </a:r>
          </a:p>
          <a:p>
            <a:r>
              <a:rPr lang="en-US" dirty="0"/>
              <a:t> Build our account: </a:t>
            </a:r>
            <a:r>
              <a:rPr lang="en-US" dirty="0">
                <a:latin typeface="Source Code Pro" panose="020B0509030403020204" pitchFamily="49" charset="77"/>
              </a:rPr>
              <a:t>withdraw = </a:t>
            </a:r>
            <a:r>
              <a:rPr lang="en-US" dirty="0" err="1">
                <a:latin typeface="Source Code Pro" panose="020B0509030403020204" pitchFamily="49" charset="77"/>
              </a:rPr>
              <a:t>make_withdraw_account</a:t>
            </a:r>
            <a:r>
              <a:rPr lang="en-US" dirty="0">
                <a:latin typeface="Source Code Pro" panose="020B0509030403020204" pitchFamily="49" charset="77"/>
              </a:rPr>
              <a:t>(100)</a:t>
            </a:r>
          </a:p>
          <a:p>
            <a:r>
              <a:rPr lang="en-US" dirty="0"/>
              <a:t>First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withdraw(25)      # 75</a:t>
            </a:r>
          </a:p>
          <a:p>
            <a:r>
              <a:rPr lang="en-US" dirty="0"/>
              <a:t>Second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withdraw(25)      # 50</a:t>
            </a:r>
          </a:p>
          <a:p>
            <a:r>
              <a:rPr lang="en-US" dirty="0"/>
              <a:t>Third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withdraw(60)      # 'Insufficient funds'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25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Implement Bank Accounts?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FE22-B372-9D41-BBB7-19FBD6E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mutable value in the parent frame can maintain the local state for a function.</a:t>
            </a:r>
          </a:p>
          <a:p>
            <a:r>
              <a:rPr lang="en-US" sz="2400" dirty="0"/>
              <a:t> </a:t>
            </a:r>
            <a:r>
              <a:rPr lang="en-US" sz="2400" dirty="0">
                <a:latin typeface="Source Code Pro" panose="020B0509030403020204" pitchFamily="49" charset="77"/>
                <a:hlinkClick r:id="rId3"/>
              </a:rPr>
              <a:t>View in PythonTutor</a:t>
            </a:r>
            <a:endParaRPr lang="en-US" sz="2400" dirty="0"/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make_withdraw_account</a:t>
            </a:r>
            <a:r>
              <a:rPr lang="en-US" sz="2400" dirty="0">
                <a:latin typeface="Source Code Pro" panose="020B0509030403020204" pitchFamily="49" charset="77"/>
              </a:rPr>
              <a:t>(initial):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balance = [initial]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def withdraw(amount):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if balance[0] - amount &lt; 0: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    return 'Insufficient funds'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balance[0] -= amount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return balance[0]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withdraw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2934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Bank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FE22-B372-9D41-BBB7-19FBD6E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mutable value in the parent frame can maintain the local state for a function.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make_withdraw_account</a:t>
            </a:r>
            <a:r>
              <a:rPr lang="en-US" sz="2400" dirty="0">
                <a:latin typeface="Source Code Pro" panose="020B0509030403020204" pitchFamily="49" charset="77"/>
              </a:rPr>
              <a:t>(initial):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balance = [initial]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def withdraw(amount):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if balance[0] - amount &lt; 0: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    return 'Insufficient funds'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balance[0] -= amount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return balance[0]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withdraw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  <a:hlinkClick r:id="rId3"/>
              </a:rPr>
              <a:t>View in PythonTutor</a:t>
            </a:r>
            <a:endParaRPr lang="en-US" sz="24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767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4ECB-3913-984A-8900-3A3C9941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E0C4C-8E74-DA4D-816B-038E0E097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Dictionaries are a new type in Python</a:t>
            </a:r>
          </a:p>
          <a:p>
            <a:r>
              <a:rPr lang="en-US" dirty="0"/>
              <a:t>Lists let us index a value by a number, or position.</a:t>
            </a:r>
          </a:p>
          <a:p>
            <a:r>
              <a:rPr lang="en-US" dirty="0"/>
              <a:t>Dictionaries let us index data by other kinds of data.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B1B39-719B-244A-BB2F-28BA81F03D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35845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E9E2-AB8D-763E-3126-95BB95FC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D1875-5171-C04A-5940-EAE418685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ym typeface="Arial"/>
              </a:rPr>
              <a:t>Constructors</a:t>
            </a:r>
            <a:r>
              <a:rPr lang="en-US" sz="2400" dirty="0">
                <a:sym typeface="Courier"/>
              </a:rPr>
              <a:t>: </a:t>
            </a:r>
            <a:endParaRPr lang="en-US" sz="2400" dirty="0"/>
          </a:p>
          <a:p>
            <a:pPr lvl="2"/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dict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( &lt;list of 2-tuples&gt; )</a:t>
            </a:r>
            <a:endParaRPr lang="en-US" sz="2000" dirty="0">
              <a:latin typeface="Source Code Pro" panose="020B0509030403020204" pitchFamily="49" charset="77"/>
            </a:endParaRPr>
          </a:p>
          <a:p>
            <a:pPr lvl="2"/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dict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( &lt;key&gt;=&lt;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val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&gt;, ...) # like 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kwargs</a:t>
            </a:r>
            <a:endParaRPr lang="en-US" sz="2000" dirty="0">
              <a:latin typeface="Source Code Pro" panose="020B0509030403020204" pitchFamily="49" charset="77"/>
              <a:sym typeface="Courier"/>
            </a:endParaRPr>
          </a:p>
          <a:p>
            <a:pPr lvl="2"/>
            <a:r>
              <a:rPr lang="en-US" sz="2000" b="1" dirty="0">
                <a:latin typeface="Source Code Pro" panose="020B0509030403020204" pitchFamily="49" charset="77"/>
                <a:sym typeface="Courier"/>
              </a:rPr>
              <a:t>{ &lt;key exp&gt;:&lt;</a:t>
            </a:r>
            <a:r>
              <a:rPr lang="en-US" sz="2000" b="1" dirty="0" err="1">
                <a:latin typeface="Source Code Pro" panose="020B0509030403020204" pitchFamily="49" charset="77"/>
                <a:sym typeface="Courier"/>
              </a:rPr>
              <a:t>val</a:t>
            </a:r>
            <a:r>
              <a:rPr lang="en-US" sz="2000" b="1" dirty="0">
                <a:latin typeface="Source Code Pro" panose="020B0509030403020204" pitchFamily="49" charset="77"/>
                <a:sym typeface="Courier"/>
              </a:rPr>
              <a:t> exp&gt;, …  } </a:t>
            </a:r>
            <a:endParaRPr lang="en-US" sz="2000" b="1" dirty="0">
              <a:latin typeface="Source Code Pro" panose="020B0509030403020204" pitchFamily="49" charset="77"/>
            </a:endParaRPr>
          </a:p>
          <a:p>
            <a:pPr lvl="2"/>
            <a:r>
              <a:rPr lang="en-US" sz="2000" dirty="0">
                <a:latin typeface="Source Code Pro" panose="020B0509030403020204" pitchFamily="49" charset="77"/>
                <a:sym typeface="Courier"/>
              </a:rPr>
              <a:t>{ &lt;key&gt;:&lt;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val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&gt; for &lt;iteration expression&gt; }</a:t>
            </a:r>
            <a:endParaRPr lang="en-US" sz="2000" dirty="0">
              <a:latin typeface="Source Code Pro" panose="020B0509030403020204" pitchFamily="49" charset="77"/>
            </a:endParaRPr>
          </a:p>
          <a:p>
            <a:pPr lvl="3"/>
            <a:r>
              <a:rPr lang="en-US" sz="2000" dirty="0">
                <a:latin typeface="Source Code Pro" panose="020B0509030403020204" pitchFamily="49" charset="77"/>
                <a:sym typeface="Courier"/>
              </a:rPr>
              <a:t>&gt;&gt;&gt; {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x:y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 for 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x,y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 in zip(["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a","b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"],[1,2])}</a:t>
            </a:r>
            <a:endParaRPr lang="en-US" sz="2000" dirty="0">
              <a:latin typeface="Source Code Pro" panose="020B0509030403020204" pitchFamily="49" charset="77"/>
            </a:endParaRPr>
          </a:p>
          <a:p>
            <a:pPr lvl="3"/>
            <a:r>
              <a:rPr lang="en-US" sz="2000" dirty="0">
                <a:latin typeface="Source Code Pro" panose="020B0509030403020204" pitchFamily="49" charset="77"/>
                <a:sym typeface="Courier"/>
              </a:rPr>
              <a:t>{'a': 1, 'b': 2}</a:t>
            </a:r>
          </a:p>
          <a:p>
            <a:r>
              <a:rPr lang="en-US" sz="2400" dirty="0">
                <a:sym typeface="Arial"/>
              </a:rPr>
              <a:t>Selectors</a:t>
            </a:r>
            <a:r>
              <a:rPr lang="en-US" sz="2400" dirty="0">
                <a:sym typeface="Courier"/>
              </a:rPr>
              <a:t>: </a:t>
            </a:r>
            <a:r>
              <a:rPr lang="en-US" sz="2400" b="1" dirty="0">
                <a:latin typeface="Source Code Pro" panose="020B0509030403020204" pitchFamily="49" charset="77"/>
                <a:sym typeface="Courier"/>
              </a:rPr>
              <a:t>&lt;</a:t>
            </a:r>
            <a:r>
              <a:rPr lang="en-US" sz="2400" b="1" dirty="0" err="1">
                <a:latin typeface="Source Code Pro" panose="020B0509030403020204" pitchFamily="49" charset="77"/>
                <a:sym typeface="Courier"/>
              </a:rPr>
              <a:t>dict</a:t>
            </a:r>
            <a:r>
              <a:rPr lang="en-US" sz="2400" b="1" dirty="0">
                <a:latin typeface="Source Code Pro" panose="020B0509030403020204" pitchFamily="49" charset="77"/>
                <a:sym typeface="Courier"/>
              </a:rPr>
              <a:t>&gt;[ &lt;key&gt; ]</a:t>
            </a:r>
            <a:endParaRPr lang="en-US" sz="2400" b="1" dirty="0">
              <a:latin typeface="Source Code Pro" panose="020B0509030403020204" pitchFamily="49" charset="77"/>
            </a:endParaRPr>
          </a:p>
          <a:p>
            <a:pPr lvl="2"/>
            <a:r>
              <a:rPr lang="en-US" sz="2000" dirty="0">
                <a:sym typeface="Courier"/>
              </a:rPr>
              <a:t>&lt;</a:t>
            </a:r>
            <a:r>
              <a:rPr lang="en-US" sz="2000" dirty="0" err="1">
                <a:sym typeface="Courier"/>
              </a:rPr>
              <a:t>dict</a:t>
            </a:r>
            <a:r>
              <a:rPr lang="en-US" sz="2000" dirty="0">
                <a:sym typeface="Courier"/>
              </a:rPr>
              <a:t>&gt;.keys(), .items(), .values()</a:t>
            </a:r>
            <a:endParaRPr lang="en-US" sz="2000" dirty="0"/>
          </a:p>
          <a:p>
            <a:pPr lvl="2"/>
            <a:r>
              <a:rPr lang="en-US" sz="2000" dirty="0">
                <a:sym typeface="Courier"/>
              </a:rPr>
              <a:t>&lt;</a:t>
            </a:r>
            <a:r>
              <a:rPr lang="en-US" sz="2000" dirty="0" err="1">
                <a:sym typeface="Courier"/>
              </a:rPr>
              <a:t>dict</a:t>
            </a:r>
            <a:r>
              <a:rPr lang="en-US" sz="2000" dirty="0">
                <a:sym typeface="Courier"/>
              </a:rPr>
              <a:t>&gt;.get(key [, default] )</a:t>
            </a:r>
            <a:endParaRPr lang="en-US" sz="2000" dirty="0"/>
          </a:p>
          <a:p>
            <a:r>
              <a:rPr lang="en-US" sz="2400" dirty="0">
                <a:sym typeface="Arial"/>
              </a:rPr>
              <a:t>Operations</a:t>
            </a:r>
            <a:r>
              <a:rPr lang="en-US" sz="2400" dirty="0">
                <a:sym typeface="Courier"/>
              </a:rPr>
              <a:t>: </a:t>
            </a:r>
            <a:endParaRPr lang="en-US" sz="2400" dirty="0"/>
          </a:p>
          <a:p>
            <a:pPr lvl="2"/>
            <a:r>
              <a:rPr lang="en-US" sz="2000" dirty="0">
                <a:sym typeface="Courier"/>
              </a:rPr>
              <a:t> Key in, not in, </a:t>
            </a:r>
            <a:r>
              <a:rPr lang="en-US" sz="2000" dirty="0" err="1">
                <a:sym typeface="Courier"/>
              </a:rPr>
              <a:t>len</a:t>
            </a:r>
            <a:r>
              <a:rPr lang="en-US" sz="2000" dirty="0">
                <a:sym typeface="Courier"/>
              </a:rPr>
              <a:t>, min, max</a:t>
            </a:r>
            <a:endParaRPr lang="en-US" sz="2000" dirty="0"/>
          </a:p>
          <a:p>
            <a:pPr lvl="2"/>
            <a:r>
              <a:rPr lang="en-US" sz="2000" dirty="0">
                <a:sym typeface="Arial"/>
              </a:rPr>
              <a:t> &lt;</a:t>
            </a:r>
            <a:r>
              <a:rPr lang="en-US" sz="2000" dirty="0" err="1">
                <a:sym typeface="Arial"/>
              </a:rPr>
              <a:t>dict</a:t>
            </a:r>
            <a:r>
              <a:rPr lang="en-US" sz="2000" dirty="0">
                <a:sym typeface="Arial"/>
              </a:rPr>
              <a:t>&gt;[ &lt;key&gt; ] = &lt;</a:t>
            </a:r>
            <a:r>
              <a:rPr lang="en-US" sz="2000" dirty="0" err="1">
                <a:sym typeface="Arial"/>
              </a:rPr>
              <a:t>val</a:t>
            </a:r>
            <a:r>
              <a:rPr lang="en-US" sz="2000" dirty="0">
                <a:sym typeface="Arial"/>
              </a:rPr>
              <a:t>&gt;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B8720-C0CB-C316-F840-0B839E6E61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46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9EFEB9-7964-B32E-4ADF-A8E514962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58EC5-020A-1EA5-0E26-80CD1C18D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person = { 'name': 'Michael' }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person.get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('name')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person['email'] = '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ball@berkeley.edu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person.keys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'phone' in person</a:t>
            </a:r>
          </a:p>
          <a:p>
            <a:pPr marL="0" indent="0">
              <a:buNone/>
            </a:pP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marL="0" indent="0">
              <a:buNone/>
            </a:pP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text = 'One upon a time'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{ word :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len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(word) for word in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text.split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() }</a:t>
            </a:r>
          </a:p>
          <a:p>
            <a:pPr marL="0" indent="0">
              <a:buNone/>
            </a:pP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9EEF-65C0-DDDE-A010-78E77041A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1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Mutability</a:t>
            </a:r>
          </a:p>
        </p:txBody>
      </p:sp>
    </p:spTree>
    <p:extLst>
      <p:ext uri="{BB962C8B-B14F-4D97-AF65-F5344CB8AC3E}">
        <p14:creationId xmlns:p14="http://schemas.microsoft.com/office/powerpoint/2010/main" val="59039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Distinguish between when a function mutates data, or returns a new object</a:t>
            </a:r>
          </a:p>
          <a:p>
            <a:pPr lvl="1"/>
            <a:r>
              <a:rPr lang="en-US" dirty="0"/>
              <a:t> Many Python "default" functions return new objects</a:t>
            </a:r>
          </a:p>
          <a:p>
            <a:r>
              <a:rPr lang="en-US" dirty="0"/>
              <a:t>Understand modifying objects in place</a:t>
            </a:r>
          </a:p>
          <a:p>
            <a:r>
              <a:rPr lang="en-US" dirty="0"/>
              <a:t>Python provides “is” and “==” for checking if items are the same, in different ways</a:t>
            </a:r>
          </a:p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51DB240-4F37-B3E0-F39B-508786B16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5287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859C-F17F-A3CF-45FB-2BABCC0B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Mutability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240B-85BA-E632-B7B3-E998C1293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Mutable data is a reality — lists, dictionaries, objects (coming soon)</a:t>
            </a:r>
          </a:p>
          <a:p>
            <a:r>
              <a:rPr lang="en-US" sz="2800" dirty="0"/>
              <a:t> It's a challenging aspect of programming</a:t>
            </a:r>
          </a:p>
          <a:p>
            <a:r>
              <a:rPr lang="en-US" sz="2800" dirty="0"/>
              <a:t> There are common patterns, which you will </a:t>
            </a:r>
            <a:r>
              <a:rPr lang="en-US" sz="2800" i="1" dirty="0"/>
              <a:t>slowly</a:t>
            </a:r>
            <a:r>
              <a:rPr lang="en-US" sz="2800" dirty="0"/>
              <a:t> become familiar with and internalize.</a:t>
            </a:r>
          </a:p>
          <a:p>
            <a:r>
              <a:rPr lang="en-US" sz="2800" dirty="0"/>
              <a:t> </a:t>
            </a:r>
            <a:r>
              <a:rPr lang="en-US" sz="2800" b="1" dirty="0"/>
              <a:t>Use your </a:t>
            </a:r>
            <a:r>
              <a:rPr lang="en-US" sz="2800" b="1"/>
              <a:t>environment diagrams!</a:t>
            </a:r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F4392FC-0EFB-7523-B695-EE873E9441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43644138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2582</Words>
  <Application>Microsoft Macintosh PowerPoint</Application>
  <PresentationFormat>Widescreen</PresentationFormat>
  <Paragraphs>348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Times New Roman</vt:lpstr>
      <vt:lpstr>FreightMicro Pro Light</vt:lpstr>
      <vt:lpstr>FreightMicro Pro Book</vt:lpstr>
      <vt:lpstr>Open Sans ExtraBold</vt:lpstr>
      <vt:lpstr>Courier</vt:lpstr>
      <vt:lpstr>FreightMicro Pro Medium</vt:lpstr>
      <vt:lpstr>Open Sans Light</vt:lpstr>
      <vt:lpstr>Source Code Pro</vt:lpstr>
      <vt:lpstr>Arial</vt:lpstr>
      <vt:lpstr>Source Code Pro Medium</vt:lpstr>
      <vt:lpstr>FreightSans Pro Medium</vt:lpstr>
      <vt:lpstr>3_Main C88C</vt:lpstr>
      <vt:lpstr>Lecture:  Dictionaries and Mutable Data</vt:lpstr>
      <vt:lpstr>Maps Project Next Week!</vt:lpstr>
      <vt:lpstr>Dictionaries</vt:lpstr>
      <vt:lpstr>Learning Objectives</vt:lpstr>
      <vt:lpstr>Dictionaries</vt:lpstr>
      <vt:lpstr>Demo</vt:lpstr>
      <vt:lpstr>Mutability</vt:lpstr>
      <vt:lpstr>Learning Objectives</vt:lpstr>
      <vt:lpstr>Why does Mutability Matter?</vt:lpstr>
      <vt:lpstr>Objects in Python</vt:lpstr>
      <vt:lpstr>Immutable Object: string</vt:lpstr>
      <vt:lpstr>Dictionaries are Mutable, too</vt:lpstr>
      <vt:lpstr>Dictionaries – by example</vt:lpstr>
      <vt:lpstr>Immutability vs Mutability</vt:lpstr>
      <vt:lpstr>From value to storage …</vt:lpstr>
      <vt:lpstr>Mutating Lists: Example functions of the list class</vt:lpstr>
      <vt:lpstr>Mutating Lists -- More Functions!</vt:lpstr>
      <vt:lpstr>Mutation makes sharing visible</vt:lpstr>
      <vt:lpstr>Mutable Data Inside Immutable Objects</vt:lpstr>
      <vt:lpstr>Equality vs Identity</vt:lpstr>
      <vt:lpstr>Copies, 'is' and '=='</vt:lpstr>
      <vt:lpstr>What is the meaning of  is?</vt:lpstr>
      <vt:lpstr>Passing Data Into Functions</vt:lpstr>
      <vt:lpstr>Learning Objectives</vt:lpstr>
      <vt:lpstr>Mutating Arguments</vt:lpstr>
      <vt:lpstr>Understanding Python: What should we return?</vt:lpstr>
      <vt:lpstr>Functions that Mutate vs Return New Objects</vt:lpstr>
      <vt:lpstr>Python Gotcha's: a += b and a = a + b</vt:lpstr>
      <vt:lpstr>Mutable Functions</vt:lpstr>
      <vt:lpstr>Learning Objectives</vt:lpstr>
      <vt:lpstr>Making Functions that Capture and change state</vt:lpstr>
      <vt:lpstr>Functions with Changing State</vt:lpstr>
      <vt:lpstr>How Do We Implement Bank Accounts?</vt:lpstr>
      <vt:lpstr>Implementing Bank Accounts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  Mutability</dc:title>
  <dc:creator>Michael Ball</dc:creator>
  <cp:lastModifiedBy>Michael Ball</cp:lastModifiedBy>
  <cp:revision>63</cp:revision>
  <cp:lastPrinted>2022-03-30T19:53:28Z</cp:lastPrinted>
  <dcterms:created xsi:type="dcterms:W3CDTF">2020-10-19T19:57:13Z</dcterms:created>
  <dcterms:modified xsi:type="dcterms:W3CDTF">2024-05-02T21:59:38Z</dcterms:modified>
</cp:coreProperties>
</file>